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1.jpeg" ContentType="image/jpeg"/>
  <Override PartName="/ppt/media/image9.jpeg" ContentType="image/jpeg"/>
  <Override PartName="/ppt/media/image10.jpeg" ContentType="image/jpeg"/>
  <Override PartName="/ppt/media/image5.png" ContentType="image/png"/>
  <Override PartName="/ppt/media/image8.jpeg" ContentType="image/jpeg"/>
  <Override PartName="/ppt/media/image7.png" ContentType="image/png"/>
  <Override PartName="/ppt/media/image22.jpeg" ContentType="image/jpeg"/>
  <Override PartName="/ppt/media/image12.jpeg" ContentType="image/jpeg"/>
  <Override PartName="/ppt/media/image6.png" ContentType="image/png"/>
  <Override PartName="/ppt/media/image29.png" ContentType="image/png"/>
  <Override PartName="/ppt/media/image13.jpeg" ContentType="image/jpeg"/>
  <Override PartName="/ppt/media/image4.png" ContentType="image/png"/>
  <Override PartName="/ppt/media/image27.png" ContentType="image/png"/>
  <Override PartName="/ppt/media/image3.png" ContentType="image/png"/>
  <Override PartName="/ppt/media/image17.jpeg" ContentType="image/jpeg"/>
  <Override PartName="/ppt/media/image26.png" ContentType="image/png"/>
  <Override PartName="/ppt/media/image28.jpeg" ContentType="image/jpeg"/>
  <Override PartName="/ppt/media/image24.jpeg" ContentType="image/jpeg"/>
  <Override PartName="/ppt/media/image19.jpeg" ContentType="image/jpeg"/>
  <Override PartName="/ppt/media/image23.jpeg" ContentType="image/jpeg"/>
  <Override PartName="/ppt/media/image18.jpeg" ContentType="image/jpeg"/>
  <Override PartName="/ppt/media/image21.png" ContentType="image/png"/>
  <Override PartName="/ppt/media/image20.jpeg" ContentType="image/jpeg"/>
  <Override PartName="/ppt/media/image15.jpeg" ContentType="image/jpeg"/>
  <Override PartName="/ppt/media/image16.jpeg" ContentType="image/jpeg"/>
  <Override PartName="/ppt/media/image14.jpeg" ContentType="image/jpeg"/>
  <Override PartName="/ppt/media/image1.png" ContentType="image/png"/>
  <Override PartName="/ppt/media/image2.png" ContentType="image/png"/>
  <Override PartName="/ppt/media/image2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5.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69.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66.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31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B014460-5E02-4B64-B2C1-9E25B104EA9D}"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203040" cy="35640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7040" cy="556920"/>
          </a:xfrm>
          <a:prstGeom prst="rect">
            <a:avLst/>
          </a:prstGeom>
          <a:ln>
            <a:noFill/>
          </a:ln>
        </p:spPr>
      </p:pic>
      <p:pic>
        <p:nvPicPr>
          <p:cNvPr id="4" name="Grafik 2" descr=""/>
          <p:cNvPicPr/>
          <p:nvPr/>
        </p:nvPicPr>
        <p:blipFill>
          <a:blip r:embed="rId3"/>
          <a:stretch/>
        </p:blipFill>
        <p:spPr>
          <a:xfrm>
            <a:off x="7430400" y="134640"/>
            <a:ext cx="3692880" cy="509040"/>
          </a:xfrm>
          <a:prstGeom prst="rect">
            <a:avLst/>
          </a:prstGeom>
          <a:ln>
            <a:noFill/>
          </a:ln>
        </p:spPr>
      </p:pic>
      <p:sp>
        <p:nvSpPr>
          <p:cNvPr id="5" name="CustomShape 4"/>
          <p:cNvSpPr/>
          <p:nvPr/>
        </p:nvSpPr>
        <p:spPr>
          <a:xfrm>
            <a:off x="912240" y="1268280"/>
            <a:ext cx="9203040" cy="356400"/>
          </a:xfrm>
          <a:prstGeom prst="rect">
            <a:avLst/>
          </a:prstGeom>
          <a:noFill/>
          <a:ln>
            <a:noFill/>
          </a:ln>
        </p:spPr>
        <p:style>
          <a:lnRef idx="0"/>
          <a:fillRef idx="0"/>
          <a:effectRef idx="0"/>
          <a:fontRef idx="minor"/>
        </p:style>
      </p:sp>
      <p:sp>
        <p:nvSpPr>
          <p:cNvPr id="6" name="CustomShape 5"/>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79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31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1C73325-4528-4AF8-9516-5FFC72AD414D}"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203040" cy="35640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7040" cy="556920"/>
          </a:xfrm>
          <a:prstGeom prst="rect">
            <a:avLst/>
          </a:prstGeom>
          <a:ln>
            <a:noFill/>
          </a:ln>
        </p:spPr>
      </p:pic>
      <p:pic>
        <p:nvPicPr>
          <p:cNvPr id="50" name="Grafik 2" descr=""/>
          <p:cNvPicPr/>
          <p:nvPr/>
        </p:nvPicPr>
        <p:blipFill>
          <a:blip r:embed="rId3"/>
          <a:stretch/>
        </p:blipFill>
        <p:spPr>
          <a:xfrm>
            <a:off x="7430400" y="134640"/>
            <a:ext cx="3692880" cy="509040"/>
          </a:xfrm>
          <a:prstGeom prst="rect">
            <a:avLst/>
          </a:prstGeom>
          <a:ln>
            <a:noFill/>
          </a:ln>
        </p:spPr>
      </p:pic>
      <p:sp>
        <p:nvSpPr>
          <p:cNvPr id="51" name="CustomShape 4"/>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31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100608E-1C50-4D0C-9BB6-DEA9E6EAACCC}"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79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www.ncbi.nlm.nih.gov/pmc/articles/PMC3154227/#:~:text=Resource%20wars%20are%20violent%20conflicts,gems%2C%20and%20other%20key%20minerals."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8.jpe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4.0/" TargetMode="External"/><Relationship Id="rId4" Type="http://schemas.openxmlformats.org/officeDocument/2006/relationships/hyperlink" Target="https://creativecommons.org/licenses/by/2.0/" TargetMode="External"/><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etce-lab.com/index.php/the-limits-to-growth-sustainability-and-the-circular-economy/" TargetMode="External"/><Relationship Id="rId2" Type="http://schemas.openxmlformats.org/officeDocument/2006/relationships/hyperlink" Target="https://studip.tu-clausthal.de/dispatch.php/course/overview?cid=2f6bd85fdb5c78aec9466036f99b7ed0" TargetMode="External"/><Relationship Id="rId3" Type="http://schemas.openxmlformats.org/officeDocument/2006/relationships/hyperlink" Target="http://eepurl.com/hYaBlz" TargetMode="External"/><Relationship Id="rId4" Type="http://schemas.openxmlformats.org/officeDocument/2006/relationships/hyperlink" Target="https://studip.tu-clausthal.de/dispatch.php/course/overview?cid=2f6bd85fdb5c78aec9466036f99b7ed0" TargetMode="External"/><Relationship Id="rId5" Type="http://schemas.openxmlformats.org/officeDocument/2006/relationships/hyperlink" Target="https://github.com/ETCE-LAB/teaching-material" TargetMode="External"/><Relationship Id="rId6" Type="http://schemas.openxmlformats.org/officeDocument/2006/relationships/hyperlink" Target="mailto:etce-ltg@tu-clausthal.de" TargetMode="External"/><Relationship Id="rId7"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20.jpe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github.com/ETCE-LAB/teaching-material/blob/master/The-Limits-to-Growth/Exercises/E02-Household-Waste.pdf" TargetMode="External"/><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hyperlink" Target="https://open.spotify.com/episode/770wJQ4FnyutP9chIAkJCH?si=srKY5l2xRHuXRbpNGD7_MA" TargetMode="External"/><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mailto:etce-ltg@tu-clausthal.de" TargetMode="External"/><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foodsharing.de/" TargetMode="External"/><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6120" cy="114264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93" name="CustomShape 2"/>
          <p:cNvSpPr/>
          <p:nvPr/>
        </p:nvSpPr>
        <p:spPr>
          <a:xfrm>
            <a:off x="527400" y="2852640"/>
            <a:ext cx="10356120" cy="23634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Introduction III – Resources and Environmental Pollution</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18" name="CustomShape 2"/>
          <p:cNvSpPr/>
          <p:nvPr/>
        </p:nvSpPr>
        <p:spPr>
          <a:xfrm>
            <a:off x="865440" y="2859120"/>
            <a:ext cx="9919080" cy="1870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US" sz="2800" spc="-1" strike="noStrike">
              <a:latin typeface="Arial"/>
            </a:endParaRPr>
          </a:p>
        </p:txBody>
      </p:sp>
      <p:sp>
        <p:nvSpPr>
          <p:cNvPr id="119" name="CustomShape 3"/>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already solved?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21" name="CustomShape 2"/>
          <p:cNvSpPr/>
          <p:nvPr/>
        </p:nvSpPr>
        <p:spPr>
          <a:xfrm>
            <a:off x="263520" y="6411600"/>
            <a:ext cx="6467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Arial"/>
            </a:endParaRPr>
          </a:p>
        </p:txBody>
      </p:sp>
      <p:sp>
        <p:nvSpPr>
          <p:cNvPr id="122" name="CustomShape 3"/>
          <p:cNvSpPr/>
          <p:nvPr/>
        </p:nvSpPr>
        <p:spPr>
          <a:xfrm>
            <a:off x="865440" y="1828800"/>
            <a:ext cx="9919080" cy="2901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Arial"/>
            </a:endParaRPr>
          </a:p>
        </p:txBody>
      </p:sp>
      <p:sp>
        <p:nvSpPr>
          <p:cNvPr id="123" name="CustomShape 4"/>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Microsoft will be Carbon Negative by 2030</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25" name="CustomShape 2"/>
          <p:cNvSpPr/>
          <p:nvPr/>
        </p:nvSpPr>
        <p:spPr>
          <a:xfrm>
            <a:off x="263520" y="6411600"/>
            <a:ext cx="7504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Arial"/>
            </a:endParaRPr>
          </a:p>
        </p:txBody>
      </p:sp>
      <p:sp>
        <p:nvSpPr>
          <p:cNvPr id="126" name="CustomShape 3"/>
          <p:cNvSpPr/>
          <p:nvPr/>
        </p:nvSpPr>
        <p:spPr>
          <a:xfrm>
            <a:off x="865440" y="1640160"/>
            <a:ext cx="9919080" cy="4511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latin typeface="Arial"/>
            </a:endParaRPr>
          </a:p>
        </p:txBody>
      </p:sp>
      <p:sp>
        <p:nvSpPr>
          <p:cNvPr id="127" name="CustomShape 4"/>
          <p:cNvSpPr/>
          <p:nvPr/>
        </p:nvSpPr>
        <p:spPr>
          <a:xfrm>
            <a:off x="4241520" y="1828800"/>
            <a:ext cx="781560" cy="222480"/>
          </a:xfrm>
          <a:prstGeom prst="borderCallout1">
            <a:avLst>
              <a:gd name="adj1" fmla="val 18750"/>
              <a:gd name="adj2" fmla="val -8333"/>
              <a:gd name="adj3" fmla="val 280657"/>
              <a:gd name="adj4" fmla="val -61532"/>
            </a:avLst>
          </a:prstGeom>
          <a:solidFill>
            <a:srgbClr val="008c4f"/>
          </a:solidFill>
          <a:ln>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US" sz="1000" spc="-1" strike="noStrike">
              <a:latin typeface="Arial"/>
            </a:endParaRPr>
          </a:p>
        </p:txBody>
      </p:sp>
      <p:sp>
        <p:nvSpPr>
          <p:cNvPr id="128"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Apple will be Carbon Neutral by 2030</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30" name="CustomShape 2"/>
          <p:cNvSpPr/>
          <p:nvPr/>
        </p:nvSpPr>
        <p:spPr>
          <a:xfrm>
            <a:off x="263520" y="6411600"/>
            <a:ext cx="7504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
        <p:nvSpPr>
          <p:cNvPr id="131" name="CustomShape 3"/>
          <p:cNvSpPr/>
          <p:nvPr/>
        </p:nvSpPr>
        <p:spPr>
          <a:xfrm>
            <a:off x="335520" y="1268640"/>
            <a:ext cx="10740240" cy="50277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
        <p:nvSpPr>
          <p:cNvPr id="132" name="CustomShape 4"/>
          <p:cNvSpPr/>
          <p:nvPr/>
        </p:nvSpPr>
        <p:spPr>
          <a:xfrm>
            <a:off x="335520" y="1600200"/>
            <a:ext cx="10857960" cy="113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
        <p:nvSpPr>
          <p:cNvPr id="133"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35" name="CustomShape 2"/>
          <p:cNvSpPr/>
          <p:nvPr/>
        </p:nvSpPr>
        <p:spPr>
          <a:xfrm>
            <a:off x="865440" y="3274200"/>
            <a:ext cx="9919080" cy="22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Arial"/>
            </a:endParaRPr>
          </a:p>
        </p:txBody>
      </p:sp>
      <p:sp>
        <p:nvSpPr>
          <p:cNvPr id="136" name="CustomShape 3"/>
          <p:cNvSpPr/>
          <p:nvPr/>
        </p:nvSpPr>
        <p:spPr>
          <a:xfrm>
            <a:off x="335880" y="1600560"/>
            <a:ext cx="10857960" cy="113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
        <p:nvSpPr>
          <p:cNvPr id="137" name="CustomShape 4"/>
          <p:cNvSpPr/>
          <p:nvPr/>
        </p:nvSpPr>
        <p:spPr>
          <a:xfrm>
            <a:off x="263520" y="6411600"/>
            <a:ext cx="7504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
        <p:nvSpPr>
          <p:cNvPr id="138"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40" name="CustomShape 2"/>
          <p:cNvSpPr/>
          <p:nvPr/>
        </p:nvSpPr>
        <p:spPr>
          <a:xfrm>
            <a:off x="335520" y="1268640"/>
            <a:ext cx="10740240" cy="50277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US" sz="2800" spc="-1" strike="noStrike">
              <a:latin typeface="Arial"/>
            </a:endParaRPr>
          </a:p>
          <a:p>
            <a:pPr marL="360" algn="ctr">
              <a:lnSpc>
                <a:spcPct val="100000"/>
              </a:lnSpc>
              <a:spcBef>
                <a:spcPts val="360"/>
              </a:spcBef>
            </a:pPr>
            <a:endParaRPr b="0" lang="en-US" sz="2800" spc="-1" strike="noStrike">
              <a:latin typeface="Arial"/>
            </a:endParaRPr>
          </a:p>
        </p:txBody>
      </p:sp>
      <p:sp>
        <p:nvSpPr>
          <p:cNvPr id="141" name="CustomShape 3"/>
          <p:cNvSpPr/>
          <p:nvPr/>
        </p:nvSpPr>
        <p:spPr>
          <a:xfrm>
            <a:off x="865440" y="2859120"/>
            <a:ext cx="9919080" cy="1870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2" name="CustomShape 4"/>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already solved?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44" name="CustomShape 2"/>
          <p:cNvSpPr/>
          <p:nvPr/>
        </p:nvSpPr>
        <p:spPr>
          <a:xfrm>
            <a:off x="263520" y="6411600"/>
            <a:ext cx="6467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Arial"/>
            </a:endParaRPr>
          </a:p>
        </p:txBody>
      </p:sp>
      <p:graphicFrame>
        <p:nvGraphicFramePr>
          <p:cNvPr id="145" name="Table 3"/>
          <p:cNvGraphicFramePr/>
          <p:nvPr/>
        </p:nvGraphicFramePr>
        <p:xfrm>
          <a:off x="306720" y="1580760"/>
          <a:ext cx="10901160" cy="4763880"/>
        </p:xfrm>
        <a:graphic>
          <a:graphicData uri="http://schemas.openxmlformats.org/drawingml/2006/table">
            <a:tbl>
              <a:tblPr/>
              <a:tblGrid>
                <a:gridCol w="2590560"/>
                <a:gridCol w="8310960"/>
              </a:tblGrid>
              <a:tr h="912240">
                <a:tc>
                  <a:txBody>
                    <a:bodyPr lIns="90000" rIns="90000">
                      <a:noAutofit/>
                    </a:bodyPr>
                    <a:p>
                      <a:pPr algn="ctr">
                        <a:lnSpc>
                          <a:spcPct val="100000"/>
                        </a:lnSpc>
                      </a:pPr>
                      <a:r>
                        <a:rPr b="1" lang="en-US" sz="1300" spc="-1" strike="noStrike">
                          <a:solidFill>
                            <a:srgbClr val="000000"/>
                          </a:solidFill>
                          <a:latin typeface="DejaVu Sans"/>
                        </a:rPr>
                        <a:t>Apple iPad Pro 11”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oAutofit/>
                    </a:bodyPr>
                    <a:p>
                      <a:pPr algn="ctr">
                        <a:lnSpc>
                          <a:spcPct val="100000"/>
                        </a:lnSpc>
                      </a:pPr>
                      <a:r>
                        <a:rPr b="1" lang="en-US" sz="1300" spc="-1" strike="noStrike">
                          <a:solidFill>
                            <a:srgbClr val="000000"/>
                          </a:solidFill>
                          <a:latin typeface="DejaVu Sans"/>
                        </a:rPr>
                        <a:t>Microsoft Surface Pro 6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Air 3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7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oAutofit/>
                    </a:bodyPr>
                    <a:p>
                      <a:pPr algn="ctr">
                        <a:lnSpc>
                          <a:spcPct val="100000"/>
                        </a:lnSpc>
                      </a:pPr>
                      <a:r>
                        <a:rPr b="1" lang="en-US" sz="1300" spc="-1" strike="noStrike">
                          <a:solidFill>
                            <a:srgbClr val="000000"/>
                          </a:solidFill>
                          <a:latin typeface="DejaVu Sans"/>
                        </a:rPr>
                        <a:t>Apple iPad Mini 5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46" name="CustomShape 4"/>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Greenwashing?</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Sustainability</a:t>
            </a:r>
            <a:endParaRPr b="0" lang="en-US" sz="3000" spc="-1" strike="noStrike">
              <a:latin typeface="Arial"/>
            </a:endParaRPr>
          </a:p>
        </p:txBody>
      </p:sp>
      <p:sp>
        <p:nvSpPr>
          <p:cNvPr id="148"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Ecological Footprint</a:t>
            </a:r>
            <a:endParaRPr b="0" lang="en-US" sz="2400" spc="-1" strike="noStrike">
              <a:latin typeface="Arial"/>
            </a:endParaRPr>
          </a:p>
        </p:txBody>
      </p:sp>
      <p:sp>
        <p:nvSpPr>
          <p:cNvPr id="150"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productive land and water ecosystems required to produce sufficient resources and assimilate wastes”</a:t>
            </a:r>
            <a:endParaRPr b="0" lang="en-US" sz="1800" spc="-1" strike="noStrike">
              <a:latin typeface="Arial"/>
            </a:endParaRPr>
          </a:p>
        </p:txBody>
      </p:sp>
      <p:sp>
        <p:nvSpPr>
          <p:cNvPr id="151"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52" name="CustomShape 4"/>
          <p:cNvSpPr/>
          <p:nvPr/>
        </p:nvSpPr>
        <p:spPr>
          <a:xfrm>
            <a:off x="361080" y="3292200"/>
            <a:ext cx="10789200" cy="13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3" name="CustomShape 5"/>
          <p:cNvSpPr/>
          <p:nvPr/>
        </p:nvSpPr>
        <p:spPr>
          <a:xfrm>
            <a:off x="268920" y="6173280"/>
            <a:ext cx="10794960" cy="50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en-US" sz="900" spc="-1" strike="noStrike">
              <a:latin typeface="Arial"/>
            </a:endParaRPr>
          </a:p>
          <a:p>
            <a:pPr>
              <a:lnSpc>
                <a:spcPct val="100000"/>
              </a:lnSpc>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en-US" sz="900" spc="-1" strike="noStrike">
              <a:latin typeface="Arial"/>
            </a:endParaRPr>
          </a:p>
          <a:p>
            <a:pPr>
              <a:lnSpc>
                <a:spcPct val="100000"/>
              </a:lnSpc>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Biocapacity</a:t>
            </a:r>
            <a:endParaRPr b="0" lang="en-US" sz="2400" spc="-1" strike="noStrike">
              <a:latin typeface="Arial"/>
            </a:endParaRPr>
          </a:p>
        </p:txBody>
      </p:sp>
      <p:sp>
        <p:nvSpPr>
          <p:cNvPr id="155"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en-US" sz="1800" spc="-1" strike="noStrike">
              <a:latin typeface="Arial"/>
            </a:endParaRPr>
          </a:p>
        </p:txBody>
      </p:sp>
      <p:sp>
        <p:nvSpPr>
          <p:cNvPr id="156"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57" name="CustomShape 4"/>
          <p:cNvSpPr/>
          <p:nvPr/>
        </p:nvSpPr>
        <p:spPr>
          <a:xfrm>
            <a:off x="361080" y="3292200"/>
            <a:ext cx="10789200" cy="13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8" name="CustomShape 5"/>
          <p:cNvSpPr/>
          <p:nvPr/>
        </p:nvSpPr>
        <p:spPr>
          <a:xfrm>
            <a:off x="263520" y="6492240"/>
            <a:ext cx="1079496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95"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60"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endParaRPr b="0" lang="en-US" sz="1800" spc="-1" strike="noStrike">
              <a:latin typeface="Arial"/>
            </a:endParaRPr>
          </a:p>
        </p:txBody>
      </p:sp>
      <p:sp>
        <p:nvSpPr>
          <p:cNvPr id="161"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62" name="CustomShape 4"/>
          <p:cNvSpPr/>
          <p:nvPr/>
        </p:nvSpPr>
        <p:spPr>
          <a:xfrm>
            <a:off x="361080" y="3292200"/>
            <a:ext cx="10789200" cy="13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64"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US" sz="1800" spc="-1" strike="noStrike">
              <a:latin typeface="Arial"/>
            </a:endParaRPr>
          </a:p>
        </p:txBody>
      </p:sp>
      <p:sp>
        <p:nvSpPr>
          <p:cNvPr id="16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66" name="CustomShape 4"/>
          <p:cNvSpPr/>
          <p:nvPr/>
        </p:nvSpPr>
        <p:spPr>
          <a:xfrm>
            <a:off x="361080" y="3292200"/>
            <a:ext cx="10789200" cy="13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67" name="CustomShape 5"/>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69"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70" name="CustomShape 3"/>
          <p:cNvSpPr/>
          <p:nvPr/>
        </p:nvSpPr>
        <p:spPr>
          <a:xfrm>
            <a:off x="270720" y="6322680"/>
            <a:ext cx="10794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171" name="CustomShape 4"/>
          <p:cNvSpPr/>
          <p:nvPr/>
        </p:nvSpPr>
        <p:spPr>
          <a:xfrm>
            <a:off x="2011680" y="3017520"/>
            <a:ext cx="4291920" cy="2920320"/>
          </a:xfrm>
          <a:prstGeom prst="ellipse">
            <a:avLst/>
          </a:prstGeom>
          <a:solidFill>
            <a:srgbClr val="bbe33d">
              <a:alpha val="50000"/>
            </a:srgbClr>
          </a:solidFill>
          <a:ln>
            <a:solidFill>
              <a:srgbClr val="3465a4"/>
            </a:solidFill>
          </a:ln>
        </p:spPr>
        <p:style>
          <a:lnRef idx="0"/>
          <a:fillRef idx="0"/>
          <a:effectRef idx="0"/>
          <a:fontRef idx="minor"/>
        </p:style>
      </p:sp>
      <p:sp>
        <p:nvSpPr>
          <p:cNvPr id="172" name="CustomShape 5"/>
          <p:cNvSpPr/>
          <p:nvPr/>
        </p:nvSpPr>
        <p:spPr>
          <a:xfrm>
            <a:off x="3566160" y="1188720"/>
            <a:ext cx="4291920" cy="2920320"/>
          </a:xfrm>
          <a:prstGeom prst="ellipse">
            <a:avLst/>
          </a:prstGeom>
          <a:solidFill>
            <a:srgbClr val="729fcf">
              <a:alpha val="50000"/>
            </a:srgbClr>
          </a:solidFill>
          <a:ln>
            <a:solidFill>
              <a:srgbClr val="3465a4"/>
            </a:solidFill>
          </a:ln>
        </p:spPr>
        <p:style>
          <a:lnRef idx="0"/>
          <a:fillRef idx="0"/>
          <a:effectRef idx="0"/>
          <a:fontRef idx="minor"/>
        </p:style>
      </p:sp>
      <p:sp>
        <p:nvSpPr>
          <p:cNvPr id="173" name="CustomShape 6"/>
          <p:cNvSpPr/>
          <p:nvPr/>
        </p:nvSpPr>
        <p:spPr>
          <a:xfrm>
            <a:off x="5212080" y="3017520"/>
            <a:ext cx="4291920" cy="2920320"/>
          </a:xfrm>
          <a:prstGeom prst="ellipse">
            <a:avLst/>
          </a:prstGeom>
          <a:solidFill>
            <a:srgbClr val="f10d0c">
              <a:alpha val="50000"/>
            </a:srgbClr>
          </a:solidFill>
          <a:ln>
            <a:solidFill>
              <a:srgbClr val="3465a4"/>
            </a:solidFill>
          </a:ln>
        </p:spPr>
        <p:style>
          <a:lnRef idx="0"/>
          <a:fillRef idx="0"/>
          <a:effectRef idx="0"/>
          <a:fontRef idx="minor"/>
        </p:style>
      </p:sp>
      <p:sp>
        <p:nvSpPr>
          <p:cNvPr id="174" name="CustomShape 7"/>
          <p:cNvSpPr/>
          <p:nvPr/>
        </p:nvSpPr>
        <p:spPr>
          <a:xfrm>
            <a:off x="4023360" y="1729080"/>
            <a:ext cx="118296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175" name="CustomShape 8"/>
          <p:cNvSpPr/>
          <p:nvPr/>
        </p:nvSpPr>
        <p:spPr>
          <a:xfrm>
            <a:off x="7680960" y="428940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176" name="CustomShape 9"/>
          <p:cNvSpPr/>
          <p:nvPr/>
        </p:nvSpPr>
        <p:spPr>
          <a:xfrm>
            <a:off x="2834640" y="512064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78"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79" name="CustomShape 3"/>
          <p:cNvSpPr/>
          <p:nvPr/>
        </p:nvSpPr>
        <p:spPr>
          <a:xfrm>
            <a:off x="270720" y="6322680"/>
            <a:ext cx="10794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180" name="CustomShape 4"/>
          <p:cNvSpPr/>
          <p:nvPr/>
        </p:nvSpPr>
        <p:spPr>
          <a:xfrm>
            <a:off x="2011680" y="3017520"/>
            <a:ext cx="4291920" cy="2920320"/>
          </a:xfrm>
          <a:prstGeom prst="ellipse">
            <a:avLst/>
          </a:prstGeom>
          <a:solidFill>
            <a:srgbClr val="bbe33d">
              <a:alpha val="50000"/>
            </a:srgbClr>
          </a:solidFill>
          <a:ln>
            <a:solidFill>
              <a:srgbClr val="3465a4"/>
            </a:solidFill>
          </a:ln>
        </p:spPr>
        <p:style>
          <a:lnRef idx="0"/>
          <a:fillRef idx="0"/>
          <a:effectRef idx="0"/>
          <a:fontRef idx="minor"/>
        </p:style>
      </p:sp>
      <p:sp>
        <p:nvSpPr>
          <p:cNvPr id="181" name="CustomShape 5"/>
          <p:cNvSpPr/>
          <p:nvPr/>
        </p:nvSpPr>
        <p:spPr>
          <a:xfrm>
            <a:off x="3566160" y="1188720"/>
            <a:ext cx="4291920" cy="2920320"/>
          </a:xfrm>
          <a:prstGeom prst="ellipse">
            <a:avLst/>
          </a:prstGeom>
          <a:solidFill>
            <a:srgbClr val="729fcf">
              <a:alpha val="50000"/>
            </a:srgbClr>
          </a:solidFill>
          <a:ln>
            <a:solidFill>
              <a:srgbClr val="3465a4"/>
            </a:solidFill>
          </a:ln>
        </p:spPr>
        <p:style>
          <a:lnRef idx="0"/>
          <a:fillRef idx="0"/>
          <a:effectRef idx="0"/>
          <a:fontRef idx="minor"/>
        </p:style>
      </p:sp>
      <p:sp>
        <p:nvSpPr>
          <p:cNvPr id="182" name="CustomShape 6"/>
          <p:cNvSpPr/>
          <p:nvPr/>
        </p:nvSpPr>
        <p:spPr>
          <a:xfrm>
            <a:off x="5212080" y="3017520"/>
            <a:ext cx="4291920" cy="2920320"/>
          </a:xfrm>
          <a:prstGeom prst="ellipse">
            <a:avLst/>
          </a:prstGeom>
          <a:solidFill>
            <a:srgbClr val="f10d0c">
              <a:alpha val="50000"/>
            </a:srgbClr>
          </a:solidFill>
          <a:ln>
            <a:solidFill>
              <a:srgbClr val="3465a4"/>
            </a:solidFill>
          </a:ln>
        </p:spPr>
        <p:style>
          <a:lnRef idx="0"/>
          <a:fillRef idx="0"/>
          <a:effectRef idx="0"/>
          <a:fontRef idx="minor"/>
        </p:style>
      </p:sp>
      <p:sp>
        <p:nvSpPr>
          <p:cNvPr id="183" name="CustomShape 7"/>
          <p:cNvSpPr/>
          <p:nvPr/>
        </p:nvSpPr>
        <p:spPr>
          <a:xfrm>
            <a:off x="4023360" y="1729080"/>
            <a:ext cx="118296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184" name="CustomShape 8"/>
          <p:cNvSpPr/>
          <p:nvPr/>
        </p:nvSpPr>
        <p:spPr>
          <a:xfrm>
            <a:off x="7680960" y="428940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185" name="CustomShape 9"/>
          <p:cNvSpPr/>
          <p:nvPr/>
        </p:nvSpPr>
        <p:spPr>
          <a:xfrm>
            <a:off x="2834640" y="512064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186" name="CustomShape 10"/>
          <p:cNvSpPr/>
          <p:nvPr/>
        </p:nvSpPr>
        <p:spPr>
          <a:xfrm>
            <a:off x="5212080" y="429768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187" name="CustomShape 11"/>
          <p:cNvSpPr/>
          <p:nvPr/>
        </p:nvSpPr>
        <p:spPr>
          <a:xfrm>
            <a:off x="3931920" y="320040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188" name="CustomShape 12"/>
          <p:cNvSpPr/>
          <p:nvPr/>
        </p:nvSpPr>
        <p:spPr>
          <a:xfrm>
            <a:off x="5852160" y="328356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90"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91" name="CustomShape 3"/>
          <p:cNvSpPr/>
          <p:nvPr/>
        </p:nvSpPr>
        <p:spPr>
          <a:xfrm>
            <a:off x="270720" y="6322680"/>
            <a:ext cx="10794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192" name="CustomShape 4"/>
          <p:cNvSpPr/>
          <p:nvPr/>
        </p:nvSpPr>
        <p:spPr>
          <a:xfrm>
            <a:off x="2011680" y="3017520"/>
            <a:ext cx="4291920" cy="2920320"/>
          </a:xfrm>
          <a:prstGeom prst="ellipse">
            <a:avLst/>
          </a:prstGeom>
          <a:solidFill>
            <a:srgbClr val="bbe33d">
              <a:alpha val="50000"/>
            </a:srgbClr>
          </a:solidFill>
          <a:ln>
            <a:solidFill>
              <a:srgbClr val="3465a4"/>
            </a:solidFill>
          </a:ln>
        </p:spPr>
        <p:style>
          <a:lnRef idx="0"/>
          <a:fillRef idx="0"/>
          <a:effectRef idx="0"/>
          <a:fontRef idx="minor"/>
        </p:style>
      </p:sp>
      <p:sp>
        <p:nvSpPr>
          <p:cNvPr id="193" name="CustomShape 5"/>
          <p:cNvSpPr/>
          <p:nvPr/>
        </p:nvSpPr>
        <p:spPr>
          <a:xfrm>
            <a:off x="3566160" y="1188720"/>
            <a:ext cx="4291920" cy="2920320"/>
          </a:xfrm>
          <a:prstGeom prst="ellipse">
            <a:avLst/>
          </a:prstGeom>
          <a:solidFill>
            <a:srgbClr val="729fcf">
              <a:alpha val="50000"/>
            </a:srgbClr>
          </a:solidFill>
          <a:ln>
            <a:solidFill>
              <a:srgbClr val="3465a4"/>
            </a:solidFill>
          </a:ln>
        </p:spPr>
        <p:style>
          <a:lnRef idx="0"/>
          <a:fillRef idx="0"/>
          <a:effectRef idx="0"/>
          <a:fontRef idx="minor"/>
        </p:style>
      </p:sp>
      <p:sp>
        <p:nvSpPr>
          <p:cNvPr id="194" name="CustomShape 6"/>
          <p:cNvSpPr/>
          <p:nvPr/>
        </p:nvSpPr>
        <p:spPr>
          <a:xfrm>
            <a:off x="5212080" y="3017520"/>
            <a:ext cx="4291920" cy="2920320"/>
          </a:xfrm>
          <a:prstGeom prst="ellipse">
            <a:avLst/>
          </a:prstGeom>
          <a:solidFill>
            <a:srgbClr val="f10d0c">
              <a:alpha val="50000"/>
            </a:srgbClr>
          </a:solidFill>
          <a:ln>
            <a:solidFill>
              <a:srgbClr val="3465a4"/>
            </a:solidFill>
          </a:ln>
        </p:spPr>
        <p:style>
          <a:lnRef idx="0"/>
          <a:fillRef idx="0"/>
          <a:effectRef idx="0"/>
          <a:fontRef idx="minor"/>
        </p:style>
      </p:sp>
      <p:sp>
        <p:nvSpPr>
          <p:cNvPr id="195" name="CustomShape 7"/>
          <p:cNvSpPr/>
          <p:nvPr/>
        </p:nvSpPr>
        <p:spPr>
          <a:xfrm>
            <a:off x="4023360" y="1729080"/>
            <a:ext cx="118296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196" name="CustomShape 8"/>
          <p:cNvSpPr/>
          <p:nvPr/>
        </p:nvSpPr>
        <p:spPr>
          <a:xfrm>
            <a:off x="4775040" y="640080"/>
            <a:ext cx="21686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u="sng">
                <a:solidFill>
                  <a:srgbClr val="c9211e"/>
                </a:solidFill>
                <a:uFillTx/>
                <a:latin typeface="DejaVu Sans"/>
                <a:ea typeface="DejaVu Sans"/>
              </a:rPr>
              <a:t>Sustainable</a:t>
            </a:r>
            <a:endParaRPr b="0" lang="en-US" sz="2200" spc="-1" strike="noStrike">
              <a:latin typeface="Arial"/>
            </a:endParaRPr>
          </a:p>
        </p:txBody>
      </p:sp>
      <p:sp>
        <p:nvSpPr>
          <p:cNvPr id="197" name="CustomShape 9"/>
          <p:cNvSpPr/>
          <p:nvPr/>
        </p:nvSpPr>
        <p:spPr>
          <a:xfrm>
            <a:off x="7680960" y="428940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198" name="CustomShape 10"/>
          <p:cNvSpPr/>
          <p:nvPr/>
        </p:nvSpPr>
        <p:spPr>
          <a:xfrm>
            <a:off x="2834640" y="512064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199" name="CustomShape 11"/>
          <p:cNvSpPr/>
          <p:nvPr/>
        </p:nvSpPr>
        <p:spPr>
          <a:xfrm>
            <a:off x="5212080" y="429768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200" name="CustomShape 12"/>
          <p:cNvSpPr/>
          <p:nvPr/>
        </p:nvSpPr>
        <p:spPr>
          <a:xfrm>
            <a:off x="3931920" y="320040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201" name="CustomShape 13"/>
          <p:cNvSpPr/>
          <p:nvPr/>
        </p:nvSpPr>
        <p:spPr>
          <a:xfrm>
            <a:off x="5852160" y="328356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
        <p:nvSpPr>
          <p:cNvPr id="202" name="Line 14"/>
          <p:cNvSpPr/>
          <p:nvPr/>
        </p:nvSpPr>
        <p:spPr>
          <a:xfrm>
            <a:off x="5760720" y="1097280"/>
            <a:ext cx="0" cy="2743200"/>
          </a:xfrm>
          <a:prstGeom prst="line">
            <a:avLst/>
          </a:prstGeom>
          <a:ln w="10980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204"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Arial"/>
            </a:endParaRPr>
          </a:p>
        </p:txBody>
      </p:sp>
      <p:sp>
        <p:nvSpPr>
          <p:cNvPr id="20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Implications</a:t>
            </a:r>
            <a:endParaRPr b="0" lang="en-US" sz="2200" spc="-1" strike="noStrike">
              <a:latin typeface="Arial"/>
            </a:endParaRPr>
          </a:p>
        </p:txBody>
      </p:sp>
      <p:sp>
        <p:nvSpPr>
          <p:cNvPr id="206" name="CustomShape 4"/>
          <p:cNvSpPr/>
          <p:nvPr/>
        </p:nvSpPr>
        <p:spPr>
          <a:xfrm>
            <a:off x="335520" y="3108960"/>
            <a:ext cx="10789200" cy="136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208"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209" name="CustomShape 3"/>
          <p:cNvSpPr/>
          <p:nvPr/>
        </p:nvSpPr>
        <p:spPr>
          <a:xfrm>
            <a:off x="7866360" y="1459440"/>
            <a:ext cx="3212640" cy="4671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210" name="" descr=""/>
          <p:cNvPicPr/>
          <p:nvPr/>
        </p:nvPicPr>
        <p:blipFill>
          <a:blip r:embed="rId1"/>
          <a:stretch/>
        </p:blipFill>
        <p:spPr>
          <a:xfrm>
            <a:off x="290880" y="2299320"/>
            <a:ext cx="11338200" cy="2723040"/>
          </a:xfrm>
          <a:prstGeom prst="rect">
            <a:avLst/>
          </a:prstGeom>
          <a:ln>
            <a:noFill/>
          </a:ln>
        </p:spPr>
      </p:pic>
      <p:sp>
        <p:nvSpPr>
          <p:cNvPr id="211" name="CustomShape 4"/>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Linear (Industrial)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A Lack of Resources </a:t>
            </a:r>
            <a:endParaRPr b="0" lang="en-US" sz="3000" spc="-1" strike="noStrike">
              <a:latin typeface="Arial"/>
            </a:endParaRPr>
          </a:p>
        </p:txBody>
      </p:sp>
      <p:sp>
        <p:nvSpPr>
          <p:cNvPr id="213"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0240" cy="491040"/>
          </a:xfrm>
          <a:prstGeom prst="rect">
            <a:avLst/>
          </a:prstGeom>
          <a:noFill/>
          <a:ln>
            <a:noFill/>
          </a:ln>
        </p:spPr>
        <p:style>
          <a:lnRef idx="0"/>
          <a:fillRef idx="0"/>
          <a:effectRef idx="0"/>
          <a:fontRef idx="minor"/>
        </p:style>
      </p:sp>
      <p:pic>
        <p:nvPicPr>
          <p:cNvPr id="215" name="" descr=""/>
          <p:cNvPicPr/>
          <p:nvPr/>
        </p:nvPicPr>
        <p:blipFill>
          <a:blip r:embed="rId1"/>
          <a:stretch/>
        </p:blipFill>
        <p:spPr>
          <a:xfrm>
            <a:off x="2194920" y="1371600"/>
            <a:ext cx="4563720" cy="4955400"/>
          </a:xfrm>
          <a:prstGeom prst="rect">
            <a:avLst/>
          </a:prstGeom>
          <a:ln>
            <a:noFill/>
          </a:ln>
        </p:spPr>
      </p:pic>
      <p:sp>
        <p:nvSpPr>
          <p:cNvPr id="216" name="CustomShape 2"/>
          <p:cNvSpPr/>
          <p:nvPr/>
        </p:nvSpPr>
        <p:spPr>
          <a:xfrm>
            <a:off x="263520" y="6411600"/>
            <a:ext cx="777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217" name="CustomShape 3"/>
          <p:cNvSpPr/>
          <p:nvPr/>
        </p:nvSpPr>
        <p:spPr>
          <a:xfrm>
            <a:off x="6858000" y="1554480"/>
            <a:ext cx="3741120" cy="2918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
        <p:nvSpPr>
          <p:cNvPr id="218" name="CustomShape 4"/>
          <p:cNvSpPr/>
          <p:nvPr/>
        </p:nvSpPr>
        <p:spPr>
          <a:xfrm>
            <a:off x="7498080" y="4023360"/>
            <a:ext cx="3741120" cy="2918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US" sz="1800" spc="-1" strike="noStrike">
              <a:latin typeface="Arial"/>
            </a:endParaRPr>
          </a:p>
        </p:txBody>
      </p:sp>
      <p:sp>
        <p:nvSpPr>
          <p:cNvPr id="219" name="CustomShape 5"/>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20" name="CustomShape 6"/>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22"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b="0" lang="en-US" sz="1800" spc="-1" strike="noStrike">
              <a:latin typeface="Arial"/>
            </a:endParaRPr>
          </a:p>
        </p:txBody>
      </p:sp>
      <p:sp>
        <p:nvSpPr>
          <p:cNvPr id="223" name="CustomShape 3"/>
          <p:cNvSpPr/>
          <p:nvPr/>
        </p:nvSpPr>
        <p:spPr>
          <a:xfrm>
            <a:off x="335520" y="2859480"/>
            <a:ext cx="1057572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24" name="CustomShape 4"/>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Michael T. Klare, Barry S. Levy, Victor W. Sidel (2011) – The Public Health Implications of Resource Wars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225" name="CustomShape 5"/>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764640"/>
            <a:ext cx="10745640" cy="49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Updated BBB Links</a:t>
            </a:r>
            <a:endParaRPr b="0" lang="en-US" sz="2400" spc="-1" strike="noStrike">
              <a:latin typeface="Arial"/>
            </a:endParaRPr>
          </a:p>
        </p:txBody>
      </p:sp>
      <p:sp>
        <p:nvSpPr>
          <p:cNvPr id="97" name="CustomShape 2"/>
          <p:cNvSpPr/>
          <p:nvPr/>
        </p:nvSpPr>
        <p:spPr>
          <a:xfrm>
            <a:off x="335520" y="1268280"/>
            <a:ext cx="10745640" cy="5033160"/>
          </a:xfrm>
          <a:prstGeom prst="rect">
            <a:avLst/>
          </a:prstGeom>
          <a:noFill/>
          <a:ln>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80000"/>
              <a:buFont typeface="Wingdings" charset="2"/>
              <a:buChar char=""/>
            </a:pPr>
            <a:r>
              <a:rPr b="0" lang="en-US" sz="1800" spc="-1" strike="noStrike">
                <a:solidFill>
                  <a:srgbClr val="c9211e"/>
                </a:solidFill>
                <a:latin typeface="DejaVu Sans"/>
                <a:ea typeface="DejaVu Sans"/>
              </a:rPr>
              <a:t>We have to update the BBB links → please check your emails, the course website or the slides on Github before the next lecture.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27" name="CustomShape 2"/>
          <p:cNvSpPr/>
          <p:nvPr/>
        </p:nvSpPr>
        <p:spPr>
          <a:xfrm>
            <a:off x="263520" y="6492240"/>
            <a:ext cx="777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Photo – https://www.flickr.com/photos/un_photo/5559102272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pic>
        <p:nvPicPr>
          <p:cNvPr id="228" name="" descr=""/>
          <p:cNvPicPr/>
          <p:nvPr/>
        </p:nvPicPr>
        <p:blipFill>
          <a:blip r:embed="rId2"/>
          <a:stretch/>
        </p:blipFill>
        <p:spPr>
          <a:xfrm>
            <a:off x="2286000" y="1681200"/>
            <a:ext cx="7032960" cy="4711680"/>
          </a:xfrm>
          <a:prstGeom prst="rect">
            <a:avLst/>
          </a:prstGeom>
          <a:ln>
            <a:noFill/>
          </a:ln>
        </p:spPr>
      </p:pic>
      <p:sp>
        <p:nvSpPr>
          <p:cNvPr id="229"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Oil, etc.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31" name="CustomShape 2"/>
          <p:cNvSpPr/>
          <p:nvPr/>
        </p:nvSpPr>
        <p:spPr>
          <a:xfrm>
            <a:off x="274320" y="6173280"/>
            <a:ext cx="77749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232" name="" descr=""/>
          <p:cNvPicPr/>
          <p:nvPr/>
        </p:nvPicPr>
        <p:blipFill>
          <a:blip r:embed="rId4"/>
          <a:stretch/>
        </p:blipFill>
        <p:spPr>
          <a:xfrm>
            <a:off x="457200" y="1645920"/>
            <a:ext cx="6468840" cy="4469400"/>
          </a:xfrm>
          <a:prstGeom prst="rect">
            <a:avLst/>
          </a:prstGeom>
          <a:ln>
            <a:noFill/>
          </a:ln>
        </p:spPr>
      </p:pic>
      <p:sp>
        <p:nvSpPr>
          <p:cNvPr id="233"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35" name="CustomShape 2"/>
          <p:cNvSpPr/>
          <p:nvPr/>
        </p:nvSpPr>
        <p:spPr>
          <a:xfrm>
            <a:off x="274320" y="6173280"/>
            <a:ext cx="77749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236" name="" descr=""/>
          <p:cNvPicPr/>
          <p:nvPr/>
        </p:nvPicPr>
        <p:blipFill>
          <a:blip r:embed="rId4"/>
          <a:stretch/>
        </p:blipFill>
        <p:spPr>
          <a:xfrm>
            <a:off x="457200" y="1645920"/>
            <a:ext cx="6468840" cy="4469400"/>
          </a:xfrm>
          <a:prstGeom prst="rect">
            <a:avLst/>
          </a:prstGeom>
          <a:ln>
            <a:noFill/>
          </a:ln>
        </p:spPr>
      </p:pic>
      <p:pic>
        <p:nvPicPr>
          <p:cNvPr id="237" name="" descr=""/>
          <p:cNvPicPr/>
          <p:nvPr/>
        </p:nvPicPr>
        <p:blipFill>
          <a:blip r:embed="rId5"/>
          <a:stretch/>
        </p:blipFill>
        <p:spPr>
          <a:xfrm>
            <a:off x="7075440" y="1236960"/>
            <a:ext cx="4072320" cy="3052800"/>
          </a:xfrm>
          <a:prstGeom prst="rect">
            <a:avLst/>
          </a:prstGeom>
          <a:ln>
            <a:noFill/>
          </a:ln>
        </p:spPr>
      </p:pic>
      <p:sp>
        <p:nvSpPr>
          <p:cNvPr id="238"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pic>
        <p:nvPicPr>
          <p:cNvPr id="240" name="" descr=""/>
          <p:cNvPicPr/>
          <p:nvPr/>
        </p:nvPicPr>
        <p:blipFill>
          <a:blip r:embed="rId1"/>
          <a:srcRect l="0" t="9274" r="0" b="10773"/>
          <a:stretch/>
        </p:blipFill>
        <p:spPr>
          <a:xfrm>
            <a:off x="7299360" y="4572000"/>
            <a:ext cx="3756960" cy="1820520"/>
          </a:xfrm>
          <a:prstGeom prst="rect">
            <a:avLst/>
          </a:prstGeom>
          <a:ln>
            <a:noFill/>
          </a:ln>
        </p:spPr>
      </p:pic>
      <p:sp>
        <p:nvSpPr>
          <p:cNvPr id="241" name="CustomShape 2"/>
          <p:cNvSpPr/>
          <p:nvPr/>
        </p:nvSpPr>
        <p:spPr>
          <a:xfrm>
            <a:off x="274320" y="6173280"/>
            <a:ext cx="77749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3"/>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242" name="" descr=""/>
          <p:cNvPicPr/>
          <p:nvPr/>
        </p:nvPicPr>
        <p:blipFill>
          <a:blip r:embed="rId5"/>
          <a:stretch/>
        </p:blipFill>
        <p:spPr>
          <a:xfrm>
            <a:off x="457200" y="1645920"/>
            <a:ext cx="6468840" cy="4469400"/>
          </a:xfrm>
          <a:prstGeom prst="rect">
            <a:avLst/>
          </a:prstGeom>
          <a:ln>
            <a:noFill/>
          </a:ln>
        </p:spPr>
      </p:pic>
      <p:pic>
        <p:nvPicPr>
          <p:cNvPr id="243" name="" descr=""/>
          <p:cNvPicPr/>
          <p:nvPr/>
        </p:nvPicPr>
        <p:blipFill>
          <a:blip r:embed="rId6"/>
          <a:stretch/>
        </p:blipFill>
        <p:spPr>
          <a:xfrm>
            <a:off x="7075440" y="1236960"/>
            <a:ext cx="4072320" cy="3052800"/>
          </a:xfrm>
          <a:prstGeom prst="rect">
            <a:avLst/>
          </a:prstGeom>
          <a:ln>
            <a:noFill/>
          </a:ln>
        </p:spPr>
      </p:pic>
      <p:sp>
        <p:nvSpPr>
          <p:cNvPr id="244"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Environmental Pollution</a:t>
            </a:r>
            <a:endParaRPr b="0" lang="en-US" sz="3000" spc="-1" strike="noStrike">
              <a:latin typeface="Arial"/>
            </a:endParaRPr>
          </a:p>
        </p:txBody>
      </p:sp>
      <p:sp>
        <p:nvSpPr>
          <p:cNvPr id="246"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48"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Pollution</a:t>
            </a:r>
            <a:r>
              <a:rPr b="0" i="1" lang="en-US" sz="1800" spc="-1" strike="noStrike">
                <a:solidFill>
                  <a:srgbClr val="000000"/>
                </a:solidFill>
                <a:latin typeface="DejaVu Sans"/>
                <a:ea typeface="DejaVu Sans"/>
              </a:rPr>
              <a:t>, also called </a:t>
            </a:r>
            <a:r>
              <a:rPr b="1" i="1" lang="en-US" sz="1800" spc="-1" strike="noStrike" u="sng">
                <a:solidFill>
                  <a:srgbClr val="000000"/>
                </a:solidFill>
                <a:uFillTx/>
                <a:latin typeface="DejaVu Sans"/>
                <a:ea typeface="DejaVu Sans"/>
              </a:rPr>
              <a:t>environmental pollution</a:t>
            </a:r>
            <a:r>
              <a:rPr b="0" i="1" lang="en-US" sz="1800" spc="-1" strike="noStrike">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The major kinds of pollution, usually classified by environment, are air pollution, water pollution, and land pollution.”</a:t>
            </a:r>
            <a:endParaRPr b="0" lang="en-US" sz="1800" spc="-1" strike="noStrike">
              <a:latin typeface="Arial"/>
            </a:endParaRPr>
          </a:p>
        </p:txBody>
      </p:sp>
      <p:sp>
        <p:nvSpPr>
          <p:cNvPr id="249"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250" name="CustomShape 4"/>
          <p:cNvSpPr/>
          <p:nvPr/>
        </p:nvSpPr>
        <p:spPr>
          <a:xfrm>
            <a:off x="361080" y="2926080"/>
            <a:ext cx="10789200" cy="2006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51" name="CustomShape 5"/>
          <p:cNvSpPr/>
          <p:nvPr/>
        </p:nvSpPr>
        <p:spPr>
          <a:xfrm>
            <a:off x="263520" y="649224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Nathanson, Jerry A.. "pollution". Encyclopedia Britannica, 22 Feb. 2022, https://www.britannica.com/science/pollution-environment. Accessed 11 April 2022.</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42040" cy="492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53" name="CustomShape 2"/>
          <p:cNvSpPr/>
          <p:nvPr/>
        </p:nvSpPr>
        <p:spPr>
          <a:xfrm>
            <a:off x="263520" y="6411600"/>
            <a:ext cx="7776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54" name="" descr=""/>
          <p:cNvPicPr/>
          <p:nvPr/>
        </p:nvPicPr>
        <p:blipFill>
          <a:blip r:embed="rId3"/>
          <a:stretch/>
        </p:blipFill>
        <p:spPr>
          <a:xfrm>
            <a:off x="548640" y="1645920"/>
            <a:ext cx="5113800" cy="3834000"/>
          </a:xfrm>
          <a:prstGeom prst="rect">
            <a:avLst/>
          </a:prstGeom>
          <a:ln>
            <a:noFill/>
          </a:ln>
        </p:spPr>
      </p:pic>
      <p:pic>
        <p:nvPicPr>
          <p:cNvPr id="255" name="" descr=""/>
          <p:cNvPicPr/>
          <p:nvPr/>
        </p:nvPicPr>
        <p:blipFill>
          <a:blip r:embed="rId4"/>
          <a:stretch/>
        </p:blipFill>
        <p:spPr>
          <a:xfrm>
            <a:off x="6035040" y="2661120"/>
            <a:ext cx="4949280" cy="3276000"/>
          </a:xfrm>
          <a:prstGeom prst="rect">
            <a:avLst/>
          </a:prstGeom>
          <a:ln>
            <a:noFill/>
          </a:ln>
        </p:spPr>
      </p:pic>
      <p:sp>
        <p:nvSpPr>
          <p:cNvPr id="256" name="CustomShape 3"/>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Waste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2040" cy="492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58" name="CustomShape 2"/>
          <p:cNvSpPr/>
          <p:nvPr/>
        </p:nvSpPr>
        <p:spPr>
          <a:xfrm>
            <a:off x="335520" y="1268280"/>
            <a:ext cx="5876280" cy="4303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Arial"/>
            </a:endParaRPr>
          </a:p>
        </p:txBody>
      </p:sp>
      <p:sp>
        <p:nvSpPr>
          <p:cNvPr id="259" name="CustomShape 3"/>
          <p:cNvSpPr/>
          <p:nvPr/>
        </p:nvSpPr>
        <p:spPr>
          <a:xfrm>
            <a:off x="4206240" y="721800"/>
            <a:ext cx="1088640" cy="337680"/>
          </a:xfrm>
          <a:prstGeom prst="rect">
            <a:avLst/>
          </a:prstGeom>
          <a:noFill/>
          <a:ln>
            <a:noFill/>
          </a:ln>
        </p:spPr>
        <p:style>
          <a:lnRef idx="0"/>
          <a:fillRef idx="0"/>
          <a:effectRef idx="0"/>
          <a:fontRef idx="minor"/>
        </p:style>
      </p:sp>
      <p:pic>
        <p:nvPicPr>
          <p:cNvPr id="260" name="" descr=""/>
          <p:cNvPicPr/>
          <p:nvPr/>
        </p:nvPicPr>
        <p:blipFill>
          <a:blip r:embed="rId1"/>
          <a:stretch/>
        </p:blipFill>
        <p:spPr>
          <a:xfrm>
            <a:off x="6949440" y="914400"/>
            <a:ext cx="3943800" cy="2838600"/>
          </a:xfrm>
          <a:prstGeom prst="rect">
            <a:avLst/>
          </a:prstGeom>
          <a:ln>
            <a:noFill/>
          </a:ln>
        </p:spPr>
      </p:pic>
      <p:pic>
        <p:nvPicPr>
          <p:cNvPr id="261" name="" descr=""/>
          <p:cNvPicPr/>
          <p:nvPr/>
        </p:nvPicPr>
        <p:blipFill>
          <a:blip r:embed="rId2"/>
          <a:stretch/>
        </p:blipFill>
        <p:spPr>
          <a:xfrm>
            <a:off x="6949440" y="3931920"/>
            <a:ext cx="3971520" cy="2645640"/>
          </a:xfrm>
          <a:prstGeom prst="rect">
            <a:avLst/>
          </a:prstGeom>
          <a:ln>
            <a:noFill/>
          </a:ln>
        </p:spPr>
      </p:pic>
      <p:sp>
        <p:nvSpPr>
          <p:cNvPr id="262" name="CustomShape 4"/>
          <p:cNvSpPr/>
          <p:nvPr/>
        </p:nvSpPr>
        <p:spPr>
          <a:xfrm>
            <a:off x="263520" y="6265440"/>
            <a:ext cx="77767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Arial"/>
            </a:endParaRPr>
          </a:p>
        </p:txBody>
      </p:sp>
      <p:sp>
        <p:nvSpPr>
          <p:cNvPr id="263"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Fossil Fuels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a:p>
            <a:pPr>
              <a:lnSpc>
                <a:spcPct val="100000"/>
              </a:lnSpc>
            </a:pPr>
            <a:endParaRPr b="0" lang="en-US" sz="2400" spc="-1" strike="noStrike">
              <a:latin typeface="Arial"/>
            </a:endParaRPr>
          </a:p>
        </p:txBody>
      </p:sp>
      <p:sp>
        <p:nvSpPr>
          <p:cNvPr id="265"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sp>
      <p:sp>
        <p:nvSpPr>
          <p:cNvPr id="266" name="CustomShape 3"/>
          <p:cNvSpPr/>
          <p:nvPr/>
        </p:nvSpPr>
        <p:spPr>
          <a:xfrm>
            <a:off x="335520" y="2859120"/>
            <a:ext cx="1057500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67" name="CustomShape 4"/>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a:p>
            <a:pPr>
              <a:lnSpc>
                <a:spcPct val="100000"/>
              </a:lnSpc>
            </a:pPr>
            <a:endParaRPr b="0" lang="en-US" sz="2400" spc="-1" strike="noStrike">
              <a:latin typeface="Arial"/>
            </a:endParaRPr>
          </a:p>
        </p:txBody>
      </p:sp>
      <p:sp>
        <p:nvSpPr>
          <p:cNvPr id="269"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270" name="CustomShape 3"/>
          <p:cNvSpPr/>
          <p:nvPr/>
        </p:nvSpPr>
        <p:spPr>
          <a:xfrm>
            <a:off x="335520" y="2859120"/>
            <a:ext cx="1057500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71" name="CustomShape 4"/>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45640" cy="49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Course Organization  </a:t>
            </a:r>
            <a:endParaRPr b="0" lang="en-US" sz="2400" spc="-1" strike="noStrike">
              <a:latin typeface="Arial"/>
            </a:endParaRPr>
          </a:p>
        </p:txBody>
      </p:sp>
      <p:sp>
        <p:nvSpPr>
          <p:cNvPr id="99" name="CustomShape 2"/>
          <p:cNvSpPr/>
          <p:nvPr/>
        </p:nvSpPr>
        <p:spPr>
          <a:xfrm>
            <a:off x="335520" y="1268280"/>
            <a:ext cx="10745640" cy="5033160"/>
          </a:xfrm>
          <a:prstGeom prst="rect">
            <a:avLst/>
          </a:prstGeom>
          <a:noFill/>
          <a:ln>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Course website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82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News and updates: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CLZ students + DigiTec: StudIP (</a:t>
            </a:r>
            <a:r>
              <a:rPr b="0" lang="en-GB" sz="1800" spc="-1" strike="noStrike" u="sng">
                <a:solidFill>
                  <a:srgbClr val="0000ff"/>
                </a:solidFill>
                <a:uFillTx/>
                <a:latin typeface="DejaVu Sans"/>
                <a:ea typeface="DejaVu Sans"/>
                <a:hlinkClick r:id="rId2"/>
              </a:rPr>
              <a:t>Link</a:t>
            </a:r>
            <a:r>
              <a:rPr b="0" lang="en-GB" sz="1800" spc="-1" strike="noStrike">
                <a:solidFill>
                  <a:srgbClr val="000000"/>
                </a:solidFill>
                <a:latin typeface="DejaVu Sans"/>
                <a:ea typeface="DejaVu Sans"/>
              </a:rPr>
              <a:t>)</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Everyone else: Mailing list (</a:t>
            </a:r>
            <a:r>
              <a:rPr b="0" lang="en-GB" sz="1800" spc="-1" strike="noStrike" u="sng">
                <a:solidFill>
                  <a:srgbClr val="0000ff"/>
                </a:solidFill>
                <a:uFillTx/>
                <a:latin typeface="DejaVu Sans"/>
                <a:ea typeface="DejaVu Sans"/>
                <a:hlinkClick r:id="rId3"/>
              </a:rPr>
              <a:t>Link</a:t>
            </a:r>
            <a:r>
              <a:rPr b="0" lang="en-GB"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Slides will be uploaded to StudIP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and to Github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a:t>
            </a:r>
            <a:endParaRPr b="0" lang="en-US" sz="1800" spc="-1" strike="noStrike">
              <a:latin typeface="Arial"/>
            </a:endParaRPr>
          </a:p>
          <a:p>
            <a:pPr lvl="1" marL="744120" indent="-280080">
              <a:lnSpc>
                <a:spcPct val="100000"/>
              </a:lnSpc>
              <a:spcBef>
                <a:spcPts val="360"/>
              </a:spcBef>
              <a:buClr>
                <a:srgbClr val="008c4f"/>
              </a:buClr>
              <a:buSzPct val="80000"/>
              <a:buFont typeface="StarSymbol"/>
              <a:buChar char="—"/>
            </a:pPr>
            <a:r>
              <a:rPr b="0" lang="en-US" sz="1800" spc="-1" strike="noStrike">
                <a:solidFill>
                  <a:srgbClr val="000000"/>
                </a:solidFill>
                <a:latin typeface="DejaVu Sans"/>
                <a:ea typeface="DejaVu Sans"/>
              </a:rPr>
              <a:t>Please report bugs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Lecture recordings will be available on StudIP and on Github</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8280" algn="ctr">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Questions? Write us an email: </a:t>
            </a:r>
            <a:r>
              <a:rPr b="0" lang="en-US" sz="1800" spc="-1" strike="noStrike" u="sng">
                <a:solidFill>
                  <a:srgbClr val="0000ff"/>
                </a:solidFill>
                <a:uFillTx/>
                <a:latin typeface="DejaVu Sans"/>
                <a:ea typeface="DejaVu Sans"/>
                <a:hlinkClick r:id="rId6"/>
              </a:rPr>
              <a:t>etce-ltg@tu-clausthal.de</a:t>
            </a:r>
            <a:r>
              <a:rPr b="0" lang="en-US" sz="1800" spc="-1" strike="noStrike">
                <a:solidFill>
                  <a:srgbClr val="000000"/>
                </a:solidFill>
                <a:latin typeface="DejaVu Sans"/>
                <a:ea typeface="DejaVu Sans"/>
              </a:rPr>
              <a:t> ← </a:t>
            </a:r>
            <a:r>
              <a:rPr b="1" lang="en-US" sz="1800" spc="-1" strike="noStrike">
                <a:solidFill>
                  <a:srgbClr val="000000"/>
                </a:solidFill>
                <a:latin typeface="DejaVu Sans"/>
                <a:ea typeface="DejaVu Sans"/>
              </a:rPr>
              <a:t>We will </a:t>
            </a:r>
            <a:r>
              <a:rPr b="1" lang="en-US" sz="1800" spc="-1" strike="noStrike" u="sng">
                <a:solidFill>
                  <a:srgbClr val="c9211e"/>
                </a:solidFill>
                <a:uFillTx/>
                <a:latin typeface="DejaVu Sans"/>
                <a:ea typeface="DejaVu Sans"/>
              </a:rPr>
              <a:t>only</a:t>
            </a:r>
            <a:r>
              <a:rPr b="1" lang="en-US" sz="1800" spc="-1" strike="noStrike">
                <a:solidFill>
                  <a:srgbClr val="000000"/>
                </a:solidFill>
                <a:latin typeface="DejaVu Sans"/>
                <a:ea typeface="DejaVu Sans"/>
              </a:rPr>
              <a:t> respond to emails written to this specific email address!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pic>
        <p:nvPicPr>
          <p:cNvPr id="273" name="Grafik 3_1" descr=""/>
          <p:cNvPicPr/>
          <p:nvPr/>
        </p:nvPicPr>
        <p:blipFill>
          <a:blip r:embed="rId1"/>
          <a:stretch/>
        </p:blipFill>
        <p:spPr>
          <a:xfrm>
            <a:off x="516600" y="1917360"/>
            <a:ext cx="5842800" cy="3014280"/>
          </a:xfrm>
          <a:prstGeom prst="rect">
            <a:avLst/>
          </a:prstGeom>
          <a:ln>
            <a:noFill/>
          </a:ln>
        </p:spPr>
      </p:pic>
      <p:sp>
        <p:nvSpPr>
          <p:cNvPr id="274" name="CustomShape 2"/>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76" name="CustomShape 2"/>
          <p:cNvSpPr/>
          <p:nvPr/>
        </p:nvSpPr>
        <p:spPr>
          <a:xfrm>
            <a:off x="263520" y="6411600"/>
            <a:ext cx="1087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277" name="Grafik 3_0" descr=""/>
          <p:cNvPicPr/>
          <p:nvPr/>
        </p:nvPicPr>
        <p:blipFill>
          <a:blip r:embed="rId2"/>
          <a:stretch/>
        </p:blipFill>
        <p:spPr>
          <a:xfrm>
            <a:off x="516600" y="1917360"/>
            <a:ext cx="5842800" cy="3014280"/>
          </a:xfrm>
          <a:prstGeom prst="rect">
            <a:avLst/>
          </a:prstGeom>
          <a:ln>
            <a:noFill/>
          </a:ln>
        </p:spPr>
      </p:pic>
      <p:pic>
        <p:nvPicPr>
          <p:cNvPr id="278" name="" descr=""/>
          <p:cNvPicPr/>
          <p:nvPr/>
        </p:nvPicPr>
        <p:blipFill>
          <a:blip r:embed="rId3"/>
          <a:stretch/>
        </p:blipFill>
        <p:spPr>
          <a:xfrm>
            <a:off x="6701400" y="1674360"/>
            <a:ext cx="4515120" cy="3638160"/>
          </a:xfrm>
          <a:prstGeom prst="rect">
            <a:avLst/>
          </a:prstGeom>
          <a:ln>
            <a:noFill/>
          </a:ln>
        </p:spPr>
      </p:pic>
      <p:sp>
        <p:nvSpPr>
          <p:cNvPr id="279" name="CustomShape 3"/>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81" name="CustomShape 2"/>
          <p:cNvSpPr/>
          <p:nvPr/>
        </p:nvSpPr>
        <p:spPr>
          <a:xfrm>
            <a:off x="263520" y="6411600"/>
            <a:ext cx="1087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282" name="CustomShape 3"/>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283" name="CustomShape 4"/>
          <p:cNvSpPr/>
          <p:nvPr/>
        </p:nvSpPr>
        <p:spPr>
          <a:xfrm>
            <a:off x="865440" y="2859120"/>
            <a:ext cx="992232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27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algn="ctr">
              <a:lnSpc>
                <a:spcPct val="100000"/>
              </a:lnSpc>
            </a:pPr>
            <a:endParaRPr b="0" lang="en-US" sz="2400" spc="-1" strike="noStrike">
              <a:latin typeface="Arial"/>
            </a:endParaRPr>
          </a:p>
        </p:txBody>
      </p:sp>
      <p:sp>
        <p:nvSpPr>
          <p:cNvPr id="284"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86"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287" name="CustomShape 3"/>
          <p:cNvSpPr/>
          <p:nvPr/>
        </p:nvSpPr>
        <p:spPr>
          <a:xfrm>
            <a:off x="865440" y="2859120"/>
            <a:ext cx="992232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27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27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288" name="CustomShape 4"/>
          <p:cNvSpPr/>
          <p:nvPr/>
        </p:nvSpPr>
        <p:spPr>
          <a:xfrm>
            <a:off x="263520" y="6411600"/>
            <a:ext cx="1087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289"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pic>
        <p:nvPicPr>
          <p:cNvPr id="291" name="" descr=""/>
          <p:cNvPicPr/>
          <p:nvPr/>
        </p:nvPicPr>
        <p:blipFill>
          <a:blip r:embed="rId1"/>
          <a:stretch/>
        </p:blipFill>
        <p:spPr>
          <a:xfrm>
            <a:off x="2514600" y="1734840"/>
            <a:ext cx="5302080" cy="3975480"/>
          </a:xfrm>
          <a:prstGeom prst="rect">
            <a:avLst/>
          </a:prstGeom>
          <a:ln>
            <a:noFill/>
          </a:ln>
        </p:spPr>
      </p:pic>
      <p:sp>
        <p:nvSpPr>
          <p:cNvPr id="292" name="CustomShape 2"/>
          <p:cNvSpPr/>
          <p:nvPr/>
        </p:nvSpPr>
        <p:spPr>
          <a:xfrm>
            <a:off x="263520" y="6051600"/>
            <a:ext cx="1087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
        <p:nvSpPr>
          <p:cNvPr id="293" name="CustomShape 3"/>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95" name="CustomShape 2"/>
          <p:cNvSpPr/>
          <p:nvPr/>
        </p:nvSpPr>
        <p:spPr>
          <a:xfrm>
            <a:off x="263520" y="6411600"/>
            <a:ext cx="7413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296" name="CustomShape 3"/>
          <p:cNvSpPr/>
          <p:nvPr/>
        </p:nvSpPr>
        <p:spPr>
          <a:xfrm>
            <a:off x="335520" y="1268280"/>
            <a:ext cx="288000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297" name="" descr=""/>
          <p:cNvPicPr/>
          <p:nvPr/>
        </p:nvPicPr>
        <p:blipFill>
          <a:blip r:embed="rId1"/>
          <a:stretch/>
        </p:blipFill>
        <p:spPr>
          <a:xfrm>
            <a:off x="4669560" y="1734840"/>
            <a:ext cx="5302080" cy="3975480"/>
          </a:xfrm>
          <a:prstGeom prst="rect">
            <a:avLst/>
          </a:prstGeom>
          <a:ln>
            <a:noFill/>
          </a:ln>
        </p:spPr>
      </p:pic>
      <p:sp>
        <p:nvSpPr>
          <p:cNvPr id="298" name="CustomShape 4"/>
          <p:cNvSpPr/>
          <p:nvPr/>
        </p:nvSpPr>
        <p:spPr>
          <a:xfrm>
            <a:off x="263520" y="6051600"/>
            <a:ext cx="1087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
        <p:nvSpPr>
          <p:cNvPr id="299"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01" name="CustomShape 2"/>
          <p:cNvSpPr/>
          <p:nvPr/>
        </p:nvSpPr>
        <p:spPr>
          <a:xfrm>
            <a:off x="263520" y="6411600"/>
            <a:ext cx="7413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302" name="CustomShape 3"/>
          <p:cNvSpPr/>
          <p:nvPr/>
        </p:nvSpPr>
        <p:spPr>
          <a:xfrm>
            <a:off x="335520" y="1268280"/>
            <a:ext cx="288000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Arial"/>
            </a:endParaRPr>
          </a:p>
        </p:txBody>
      </p:sp>
      <p:pic>
        <p:nvPicPr>
          <p:cNvPr id="303" name="" descr=""/>
          <p:cNvPicPr/>
          <p:nvPr/>
        </p:nvPicPr>
        <p:blipFill>
          <a:blip r:embed="rId1"/>
          <a:stretch/>
        </p:blipFill>
        <p:spPr>
          <a:xfrm>
            <a:off x="4669200" y="1734840"/>
            <a:ext cx="5302080" cy="3975480"/>
          </a:xfrm>
          <a:prstGeom prst="rect">
            <a:avLst/>
          </a:prstGeom>
          <a:ln>
            <a:noFill/>
          </a:ln>
        </p:spPr>
      </p:pic>
      <p:sp>
        <p:nvSpPr>
          <p:cNvPr id="304" name="CustomShape 4"/>
          <p:cNvSpPr/>
          <p:nvPr/>
        </p:nvSpPr>
        <p:spPr>
          <a:xfrm>
            <a:off x="263520" y="6051600"/>
            <a:ext cx="1087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Arial"/>
            </a:endParaRPr>
          </a:p>
        </p:txBody>
      </p:sp>
      <p:sp>
        <p:nvSpPr>
          <p:cNvPr id="305"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07" name="CustomShape 2"/>
          <p:cNvSpPr/>
          <p:nvPr/>
        </p:nvSpPr>
        <p:spPr>
          <a:xfrm>
            <a:off x="263520" y="6411600"/>
            <a:ext cx="7413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pic>
        <p:nvPicPr>
          <p:cNvPr id="308" name="" descr=""/>
          <p:cNvPicPr/>
          <p:nvPr/>
        </p:nvPicPr>
        <p:blipFill>
          <a:blip r:embed="rId1"/>
          <a:stretch/>
        </p:blipFill>
        <p:spPr>
          <a:xfrm>
            <a:off x="2583000" y="914400"/>
            <a:ext cx="7124400" cy="5750640"/>
          </a:xfrm>
          <a:prstGeom prst="rect">
            <a:avLst/>
          </a:prstGeom>
          <a:ln>
            <a:noFill/>
          </a:ln>
        </p:spPr>
      </p:pic>
      <p:sp>
        <p:nvSpPr>
          <p:cNvPr id="309" name="CustomShape 3"/>
          <p:cNvSpPr/>
          <p:nvPr/>
        </p:nvSpPr>
        <p:spPr>
          <a:xfrm>
            <a:off x="335520" y="1232640"/>
            <a:ext cx="10743480" cy="494280"/>
          </a:xfrm>
          <a:prstGeom prst="rect">
            <a:avLst/>
          </a:prstGeom>
          <a:noFill/>
          <a:ln>
            <a:noFill/>
          </a:ln>
        </p:spPr>
        <p:style>
          <a:lnRef idx="0"/>
          <a:fillRef idx="0"/>
          <a:effectRef idx="0"/>
          <a:fontRef idx="minor"/>
        </p:style>
      </p:sp>
      <p:sp>
        <p:nvSpPr>
          <p:cNvPr id="310" name="CustomShape 4"/>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12" name="CustomShape 2"/>
          <p:cNvSpPr/>
          <p:nvPr/>
        </p:nvSpPr>
        <p:spPr>
          <a:xfrm>
            <a:off x="263520" y="6411600"/>
            <a:ext cx="7413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313" name="CustomShape 3"/>
          <p:cNvSpPr/>
          <p:nvPr/>
        </p:nvSpPr>
        <p:spPr>
          <a:xfrm>
            <a:off x="335520" y="1268280"/>
            <a:ext cx="288000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314" name="" descr=""/>
          <p:cNvPicPr/>
          <p:nvPr/>
        </p:nvPicPr>
        <p:blipFill>
          <a:blip r:embed="rId1"/>
          <a:stretch/>
        </p:blipFill>
        <p:spPr>
          <a:xfrm>
            <a:off x="2583000" y="914400"/>
            <a:ext cx="7124400" cy="5750640"/>
          </a:xfrm>
          <a:prstGeom prst="rect">
            <a:avLst/>
          </a:prstGeom>
          <a:ln>
            <a:noFill/>
          </a:ln>
        </p:spPr>
      </p:pic>
      <p:sp>
        <p:nvSpPr>
          <p:cNvPr id="315" name="CustomShape 4"/>
          <p:cNvSpPr/>
          <p:nvPr/>
        </p:nvSpPr>
        <p:spPr>
          <a:xfrm>
            <a:off x="335520" y="1232640"/>
            <a:ext cx="10743480" cy="494280"/>
          </a:xfrm>
          <a:prstGeom prst="rect">
            <a:avLst/>
          </a:prstGeom>
          <a:noFill/>
          <a:ln>
            <a:noFill/>
          </a:ln>
        </p:spPr>
        <p:style>
          <a:lnRef idx="0"/>
          <a:fillRef idx="0"/>
          <a:effectRef idx="0"/>
          <a:fontRef idx="minor"/>
        </p:style>
      </p:sp>
      <p:sp>
        <p:nvSpPr>
          <p:cNvPr id="316"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18"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ffffff"/>
                </a:solidFill>
                <a:latin typeface="DejaVu Sans"/>
                <a:ea typeface="DejaVu Sans"/>
              </a:rPr>
              <a:t>I am </a:t>
            </a:r>
            <a:r>
              <a:rPr b="1" lang="en-US" sz="1800" spc="-1" strike="noStrike" u="sng">
                <a:solidFill>
                  <a:srgbClr val="ffffff"/>
                </a:solidFill>
                <a:uFillTx/>
                <a:latin typeface="DejaVu Sans"/>
                <a:ea typeface="DejaVu Sans"/>
              </a:rPr>
              <a:t>not</a:t>
            </a:r>
            <a:r>
              <a:rPr b="1" lang="en-US" sz="1800" spc="-1" strike="noStrike">
                <a:solidFill>
                  <a:srgbClr val="ffffff"/>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US" sz="1800" spc="-1" strike="noStrike">
              <a:latin typeface="Arial"/>
            </a:endParaRPr>
          </a:p>
        </p:txBody>
      </p:sp>
      <p:sp>
        <p:nvSpPr>
          <p:cNvPr id="319"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5640" cy="49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101" name="CustomShape 2"/>
          <p:cNvSpPr/>
          <p:nvPr/>
        </p:nvSpPr>
        <p:spPr>
          <a:xfrm>
            <a:off x="335520" y="1268280"/>
            <a:ext cx="10745640" cy="50331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Bonus task:</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Form groups of 2 or more people</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Come up with a great idea that revolves around sustainability in general</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Push the idea as far as possible throughout the semester</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Record a 60s video explaining your idea and what you did throughout the semester</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Selection of the 5 best ideas → bonus points for the exam (e.g., better grade – instead of 2.0 → 1.7 or something similar)</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Arial"/>
            </a:endParaRPr>
          </a:p>
        </p:txBody>
      </p:sp>
      <p:sp>
        <p:nvSpPr>
          <p:cNvPr id="102" name="CustomShape 3"/>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21"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US" sz="1800" spc="-1" strike="noStrike">
              <a:latin typeface="Arial"/>
            </a:endParaRPr>
          </a:p>
        </p:txBody>
      </p:sp>
      <p:sp>
        <p:nvSpPr>
          <p:cNvPr id="322"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24" name="CustomShape 2"/>
          <p:cNvSpPr/>
          <p:nvPr/>
        </p:nvSpPr>
        <p:spPr>
          <a:xfrm>
            <a:off x="335520" y="1268280"/>
            <a:ext cx="1063080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Arial"/>
            </a:endParaRPr>
          </a:p>
        </p:txBody>
      </p:sp>
      <p:sp>
        <p:nvSpPr>
          <p:cNvPr id="32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US" sz="2200" spc="-1" strike="noStrike">
              <a:latin typeface="Arial"/>
            </a:endParaRPr>
          </a:p>
        </p:txBody>
      </p:sp>
      <p:sp>
        <p:nvSpPr>
          <p:cNvPr id="326" name="CustomShape 4"/>
          <p:cNvSpPr/>
          <p:nvPr/>
        </p:nvSpPr>
        <p:spPr>
          <a:xfrm>
            <a:off x="335520" y="5943600"/>
            <a:ext cx="3468240" cy="1082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328"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330" name="CustomShape 2"/>
          <p:cNvSpPr/>
          <p:nvPr/>
        </p:nvSpPr>
        <p:spPr>
          <a:xfrm>
            <a:off x="335520" y="1268640"/>
            <a:ext cx="10740240" cy="5027760"/>
          </a:xfrm>
          <a:prstGeom prst="rect">
            <a:avLst/>
          </a:prstGeom>
          <a:noFill/>
          <a:ln>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Personal carbon footprint and greenwashing</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related to sustainability, resources, environmental pollution </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limits to recycling</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Exercise E02</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Q&amp;A teaser → Case study on avoiding food waste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E02</a:t>
            </a:r>
            <a:endParaRPr b="0" lang="en-US" sz="3000" spc="-1" strike="noStrike">
              <a:latin typeface="Arial"/>
            </a:endParaRPr>
          </a:p>
        </p:txBody>
      </p:sp>
      <p:sp>
        <p:nvSpPr>
          <p:cNvPr id="332"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E02</a:t>
            </a:r>
            <a:endParaRPr b="0" lang="en-US" sz="2400" spc="-1" strike="noStrike">
              <a:latin typeface="Arial"/>
            </a:endParaRPr>
          </a:p>
        </p:txBody>
      </p:sp>
      <p:sp>
        <p:nvSpPr>
          <p:cNvPr id="334"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Get the largest jar that you can find (either at your own place, or ask your friends).</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Collect all the trash that you are producing in the upcoming week (except for bio-waste that is supposed to go into the green trash bin) – starting on Tuesday (10.05.2022 – 00:01) until Sunday (15.05.2022 – 23:59).</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many days of trash can you fit into your jar?</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u="sng">
                <a:solidFill>
                  <a:srgbClr val="0000ff"/>
                </a:solidFill>
                <a:uFillTx/>
                <a:latin typeface="DejaVu Sans"/>
                <a:ea typeface="DejaVu Sans"/>
                <a:hlinkClick r:id="rId1"/>
              </a:rPr>
              <a:t>E02</a:t>
            </a:r>
            <a:r>
              <a:rPr b="0" lang="en-US" sz="1800" spc="-1" strike="noStrike">
                <a:solidFill>
                  <a:srgbClr val="000000"/>
                </a:solidFill>
                <a:latin typeface="DejaVu Sans"/>
                <a:ea typeface="DejaVu Sans"/>
              </a:rPr>
              <a:t>.</a:t>
            </a:r>
            <a:endParaRPr b="0" lang="en-US" sz="1800" spc="-1" strike="noStrike">
              <a:latin typeface="Arial"/>
            </a:endParaRPr>
          </a:p>
        </p:txBody>
      </p:sp>
      <p:sp>
        <p:nvSpPr>
          <p:cNvPr id="335" name="CustomShape 3"/>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Household Waste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latin typeface="Arial"/>
            </a:endParaRPr>
          </a:p>
        </p:txBody>
      </p:sp>
      <p:sp>
        <p:nvSpPr>
          <p:cNvPr id="337" name="CustomShape 2"/>
          <p:cNvSpPr/>
          <p:nvPr/>
        </p:nvSpPr>
        <p:spPr>
          <a:xfrm>
            <a:off x="335520" y="1268640"/>
            <a:ext cx="10740240" cy="5027760"/>
          </a:xfrm>
          <a:prstGeom prst="rect">
            <a:avLst/>
          </a:prstGeom>
          <a:noFill/>
          <a:ln>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a:t>
            </a:r>
            <a:r>
              <a:rPr b="0" i="1" lang="en-US" sz="1800" spc="-1" strike="noStrike">
                <a:solidFill>
                  <a:srgbClr val="000000"/>
                </a:solidFill>
                <a:latin typeface="DejaVu Sans"/>
                <a:ea typeface="DejaVu Sans"/>
              </a:rPr>
              <a:t>How to Save a Planet</a:t>
            </a:r>
            <a:r>
              <a:rPr b="0" lang="en-US" sz="1800" spc="-1" strike="noStrike">
                <a:solidFill>
                  <a:srgbClr val="000000"/>
                </a:solidFill>
                <a:latin typeface="DejaVu Sans"/>
                <a:ea typeface="DejaVu Sans"/>
              </a:rPr>
              <a:t> – “Sacrifice Zones: ProPublica Takes Us Inside America’s Toxic Hotspots (2022)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126864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39" name="CustomShape 2"/>
          <p:cNvSpPr/>
          <p:nvPr/>
        </p:nvSpPr>
        <p:spPr>
          <a:xfrm>
            <a:off x="335520" y="764640"/>
            <a:ext cx="10740240" cy="491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Case Study: Foodsharing.de</a:t>
            </a:r>
            <a:endParaRPr b="0" lang="en-US" sz="3000" spc="-1" strike="noStrike">
              <a:latin typeface="Arial"/>
            </a:endParaRPr>
          </a:p>
        </p:txBody>
      </p:sp>
      <p:sp>
        <p:nvSpPr>
          <p:cNvPr id="341"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3"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44"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45"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 </a:t>
            </a:r>
            <a:endParaRPr b="0" lang="en-US" sz="2400" spc="-1" strike="noStrike">
              <a:latin typeface="Arial"/>
            </a:endParaRPr>
          </a:p>
        </p:txBody>
      </p:sp>
      <p:sp>
        <p:nvSpPr>
          <p:cNvPr id="104"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Project registration deadline: 15.05.2022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do I register?</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Form groups of 2 or more people</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Come up with a great idea that revolves around sustainability in general</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Write us an email (</a:t>
            </a:r>
            <a:r>
              <a:rPr b="1" lang="en-US" sz="1800" spc="-1" strike="noStrike" u="sng">
                <a:solidFill>
                  <a:srgbClr val="0000ff"/>
                </a:solidFill>
                <a:uFillTx/>
                <a:latin typeface="DejaVu Sans"/>
                <a:ea typeface="DejaVu Sans"/>
                <a:hlinkClick r:id="rId1"/>
              </a:rPr>
              <a:t>etce-ltg@tu-clausthal.de</a:t>
            </a:r>
            <a:r>
              <a:rPr b="0" lang="en-US" sz="1800" spc="-1" strike="noStrike">
                <a:solidFill>
                  <a:srgbClr val="000000"/>
                </a:solidFill>
                <a:latin typeface="DejaVu Sans"/>
                <a:ea typeface="DejaVu Sans"/>
              </a:rPr>
              <a:t>) that contains:</a:t>
            </a:r>
            <a:endParaRPr b="0" lang="en-US" sz="1800" spc="-1" strike="noStrike">
              <a:latin typeface="Arial"/>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name</a:t>
            </a:r>
            <a:endParaRPr b="0" lang="en-US" sz="1800" spc="-1" strike="noStrike">
              <a:latin typeface="Arial"/>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Short description (2-5 sentences) of your idea</a:t>
            </a:r>
            <a:endParaRPr b="0" lang="en-US" sz="1800" spc="-1" strike="noStrike">
              <a:latin typeface="Arial"/>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members</a:t>
            </a:r>
            <a:endParaRPr b="0" lang="en-US" sz="1800" spc="-1" strike="noStrike">
              <a:latin typeface="Arial"/>
            </a:endParaRPr>
          </a:p>
        </p:txBody>
      </p:sp>
      <p:sp>
        <p:nvSpPr>
          <p:cNvPr id="105" name="CustomShape 3"/>
          <p:cNvSpPr/>
          <p:nvPr/>
        </p:nvSpPr>
        <p:spPr>
          <a:xfrm>
            <a:off x="335520" y="1920600"/>
            <a:ext cx="10789200" cy="91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06" name="CustomShape 4"/>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7"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48"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49"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51"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52"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53"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55"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56"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a:t>
            </a:r>
            <a:r>
              <a:rPr b="0" lang="en-US" sz="1800" spc="-1" strike="noStrike">
                <a:solidFill>
                  <a:srgbClr val="ffffff"/>
                </a:solidFill>
                <a:latin typeface="DejaVu Sans"/>
                <a:ea typeface="DejaVu Sans"/>
              </a:rPr>
              <a:t>→ donated food (Tafel Deutschland e.V.)</a:t>
            </a:r>
            <a:endParaRPr b="0" lang="en-US" sz="1800" spc="-1" strike="noStrike">
              <a:latin typeface="Arial"/>
            </a:endParaRPr>
          </a:p>
        </p:txBody>
      </p:sp>
      <p:sp>
        <p:nvSpPr>
          <p:cNvPr id="357"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59"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60"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61"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Solution?</a:t>
            </a:r>
            <a:endParaRPr b="0" lang="en-US" sz="2400" spc="-1" strike="noStrike">
              <a:latin typeface="Arial"/>
            </a:endParaRPr>
          </a:p>
        </p:txBody>
      </p:sp>
      <p:sp>
        <p:nvSpPr>
          <p:cNvPr id="363"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General</a:t>
            </a:r>
            <a:endParaRPr b="0" lang="en-US" sz="2200" spc="-1" strike="noStrike">
              <a:latin typeface="Arial"/>
            </a:endParaRPr>
          </a:p>
        </p:txBody>
      </p:sp>
      <p:sp>
        <p:nvSpPr>
          <p:cNvPr id="364"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Make it illegal to throw food away → In February 2016, France adopted a law on fighting food waste that meant supermarkets were forbidden to destroy unsold food products and were compelled to donate it instead.</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Has been later adopted in the gastronomy and related sectors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6"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a:t>
            </a:r>
            <a:endParaRPr b="0" lang="en-US" sz="2200" spc="-1" strike="noStrike">
              <a:latin typeface="Arial"/>
            </a:endParaRPr>
          </a:p>
        </p:txBody>
      </p:sp>
      <p:sp>
        <p:nvSpPr>
          <p:cNvPr id="367"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2400">
              <a:lnSpc>
                <a:spcPct val="100000"/>
              </a:lnSpc>
              <a:spcBef>
                <a:spcPts val="360"/>
              </a:spcBef>
              <a:buClr>
                <a:srgbClr val="008c4f"/>
              </a:buClr>
              <a:buSzPct val="45000"/>
              <a:buFont typeface="OpenSymbol"/>
              <a:buChar char="■"/>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Platform launched in 2012</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Decentralized and self-organized</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450,000 registered user (all volunteers)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Cooperates with more than 11,000 businesses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More than 65 million tons of food saved</a:t>
            </a:r>
            <a:endParaRPr b="0" lang="en-US" sz="1800" spc="-1" strike="noStrike">
              <a:latin typeface="Arial"/>
            </a:endParaRPr>
          </a:p>
        </p:txBody>
      </p:sp>
      <p:sp>
        <p:nvSpPr>
          <p:cNvPr id="368" name="CustomShape 4"/>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70"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71"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Register (free – no charges, no subscriptions)</a:t>
            </a:r>
            <a:endParaRPr b="0" lang="en-US" sz="1800" spc="-1" strike="noStrike">
              <a:latin typeface="Arial"/>
            </a:endParaRPr>
          </a:p>
          <a:p>
            <a:pPr marL="216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Types of users:</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 User </a:t>
            </a:r>
            <a:endParaRPr b="0" lang="en-US" sz="1800" spc="-1" strike="noStrike">
              <a:latin typeface="Arial"/>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Share your own leftovers or collect food from others (offers visible on the Foodsharing map)</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 Foodsavers </a:t>
            </a:r>
            <a:endParaRPr b="0" lang="en-US" sz="1800" spc="-1" strike="noStrike">
              <a:latin typeface="Arial"/>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Pass a quiz (quite some effort) and become a Foodsaver.</a:t>
            </a:r>
            <a:endParaRPr b="0" lang="en-US" sz="1800" spc="-1" strike="noStrike">
              <a:latin typeface="Arial"/>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Allowed to collect (“save”) leftovers from businesses that cooperate with Foodsharing</a:t>
            </a:r>
            <a:endParaRPr b="0" lang="en-US" sz="1800" spc="-1" strike="noStrike">
              <a:latin typeface="Arial"/>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Redistribute saved food among friends and within the Foodsharing community</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 Operations manager (Betriebsverantwortlicher = abbr. “BV”)</a:t>
            </a:r>
            <a:endParaRPr b="0" lang="en-US" sz="1800" spc="-1" strike="noStrike">
              <a:latin typeface="Arial"/>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Manage cooperation with business, manage your team of Foodsavers and organize a collection schedule </a:t>
            </a:r>
            <a:endParaRPr b="0" lang="en-US" sz="1800" spc="-1" strike="noStrike">
              <a:latin typeface="Arial"/>
            </a:endParaRPr>
          </a:p>
        </p:txBody>
      </p:sp>
      <p:sp>
        <p:nvSpPr>
          <p:cNvPr id="372" name="CustomShape 4"/>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74"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75" name="CustomShape 3"/>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pic>
        <p:nvPicPr>
          <p:cNvPr id="376" name="" descr=""/>
          <p:cNvPicPr/>
          <p:nvPr/>
        </p:nvPicPr>
        <p:blipFill>
          <a:blip r:embed="rId1"/>
          <a:stretch/>
        </p:blipFill>
        <p:spPr>
          <a:xfrm>
            <a:off x="1671480" y="1724040"/>
            <a:ext cx="8657640" cy="458172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78"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a:t>
            </a:r>
            <a:endParaRPr b="0" lang="en-US" sz="2200" spc="-1" strike="noStrike">
              <a:latin typeface="Arial"/>
            </a:endParaRPr>
          </a:p>
        </p:txBody>
      </p:sp>
      <p:sp>
        <p:nvSpPr>
          <p:cNvPr id="379"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Just keep/take what you can consume, redistribute everything else</a:t>
            </a:r>
            <a:endParaRPr b="0" lang="en-US" sz="1800" spc="-1" strike="noStrike">
              <a:latin typeface="Arial"/>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Most businesses don’t want to be publicly mentioned </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Bad image if you throw away huge amounts of food every day</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People are supposed to buy their food at your place instead of picking it up for free ;)</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Strict:</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Food collection schedule (pre-defined time slots, each foodsaver only once every week or every two weeks, etc.)</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Hygiene rules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Pre-defined procedures for collection of food </a:t>
            </a:r>
            <a:endParaRPr b="0" lang="en-US" sz="1800" spc="-1" strike="noStrike">
              <a:latin typeface="Arial"/>
            </a:endParaRPr>
          </a:p>
        </p:txBody>
      </p:sp>
      <p:sp>
        <p:nvSpPr>
          <p:cNvPr id="380" name="CustomShape 4"/>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82"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much food is saved every day?</a:t>
            </a:r>
            <a:endParaRPr b="0" lang="en-US" sz="2200" spc="-1" strike="noStrike">
              <a:latin typeface="Arial"/>
            </a:endParaRPr>
          </a:p>
        </p:txBody>
      </p:sp>
      <p:sp>
        <p:nvSpPr>
          <p:cNvPr id="383"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384" name="" descr=""/>
          <p:cNvPicPr/>
          <p:nvPr/>
        </p:nvPicPr>
        <p:blipFill>
          <a:blip r:embed="rId1"/>
          <a:stretch/>
        </p:blipFill>
        <p:spPr>
          <a:xfrm>
            <a:off x="91440" y="3291840"/>
            <a:ext cx="5631120" cy="3166200"/>
          </a:xfrm>
          <a:prstGeom prst="rect">
            <a:avLst/>
          </a:prstGeom>
          <a:ln>
            <a:noFill/>
          </a:ln>
        </p:spPr>
      </p:pic>
      <p:pic>
        <p:nvPicPr>
          <p:cNvPr id="385" name="" descr=""/>
          <p:cNvPicPr/>
          <p:nvPr/>
        </p:nvPicPr>
        <p:blipFill>
          <a:blip r:embed="rId2"/>
          <a:srcRect l="0" t="0" r="6764" b="0"/>
          <a:stretch/>
        </p:blipFill>
        <p:spPr>
          <a:xfrm>
            <a:off x="5395320" y="1594800"/>
            <a:ext cx="5939640" cy="1784880"/>
          </a:xfrm>
          <a:prstGeom prst="rect">
            <a:avLst/>
          </a:prstGeom>
          <a:ln>
            <a:noFill/>
          </a:ln>
        </p:spPr>
      </p:pic>
      <p:sp>
        <p:nvSpPr>
          <p:cNvPr id="386" name="CustomShape 4"/>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Updates </a:t>
            </a:r>
            <a:endParaRPr b="0" lang="en-US" sz="2400" spc="-1" strike="noStrike">
              <a:latin typeface="Arial"/>
            </a:endParaRPr>
          </a:p>
        </p:txBody>
      </p:sp>
      <p:sp>
        <p:nvSpPr>
          <p:cNvPr id="108"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04.05.2022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Assuming that everyone on Earth lives according to our (German) standard of living → How many Earths do we need? </a:t>
            </a:r>
            <a:endParaRPr b="0" lang="en-US" sz="1800" spc="-1" strike="noStrike">
              <a:latin typeface="Arial"/>
            </a:endParaRPr>
          </a:p>
        </p:txBody>
      </p:sp>
      <p:sp>
        <p:nvSpPr>
          <p:cNvPr id="109" name="CustomShape 3"/>
          <p:cNvSpPr/>
          <p:nvPr/>
        </p:nvSpPr>
        <p:spPr>
          <a:xfrm>
            <a:off x="263520" y="6411600"/>
            <a:ext cx="777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https://www.overshootday.org/newsroom/country-overshoot-days/</a:t>
            </a:r>
            <a:endParaRPr b="0" lang="en-US" sz="900" spc="-1" strike="noStrike">
              <a:latin typeface="Arial"/>
            </a:endParaRPr>
          </a:p>
        </p:txBody>
      </p:sp>
      <p:sp>
        <p:nvSpPr>
          <p:cNvPr id="110" name="CustomShape 4"/>
          <p:cNvSpPr/>
          <p:nvPr/>
        </p:nvSpPr>
        <p:spPr>
          <a:xfrm>
            <a:off x="333720" y="2743200"/>
            <a:ext cx="10789200" cy="91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11" name="CustomShape 5"/>
          <p:cNvSpPr/>
          <p:nvPr/>
        </p:nvSpPr>
        <p:spPr>
          <a:xfrm>
            <a:off x="432720" y="1148040"/>
            <a:ext cx="10351080" cy="491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Earth Overshoot Day 2022 (Germany)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1268640"/>
            <a:ext cx="10740240" cy="5027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88" name="CustomShape 2"/>
          <p:cNvSpPr/>
          <p:nvPr/>
        </p:nvSpPr>
        <p:spPr>
          <a:xfrm>
            <a:off x="335520" y="764640"/>
            <a:ext cx="10740240" cy="491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4406760"/>
            <a:ext cx="10738800" cy="134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E01 – Your Personal Carbon Footprint</a:t>
            </a:r>
            <a:endParaRPr b="0" lang="en-US" sz="3000" spc="-1" strike="noStrike">
              <a:latin typeface="Arial"/>
            </a:endParaRPr>
          </a:p>
        </p:txBody>
      </p:sp>
      <p:sp>
        <p:nvSpPr>
          <p:cNvPr id="113" name="CustomShape 2"/>
          <p:cNvSpPr/>
          <p:nvPr/>
        </p:nvSpPr>
        <p:spPr>
          <a:xfrm>
            <a:off x="335520" y="2906640"/>
            <a:ext cx="10738800" cy="148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15"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 E01</a:t>
            </a:r>
            <a:endParaRPr b="0" lang="en-US" sz="2200" spc="-1" strike="noStrike">
              <a:latin typeface="Arial"/>
            </a:endParaRPr>
          </a:p>
        </p:txBody>
      </p:sp>
      <p:pic>
        <p:nvPicPr>
          <p:cNvPr id="116" name="" descr=""/>
          <p:cNvPicPr/>
          <p:nvPr/>
        </p:nvPicPr>
        <p:blipFill>
          <a:blip r:embed="rId1"/>
          <a:stretch/>
        </p:blipFill>
        <p:spPr>
          <a:xfrm>
            <a:off x="5943600" y="731520"/>
            <a:ext cx="3713040" cy="59428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3884</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2022-05-13T10:23:42Z</dcterms:modified>
  <cp:revision>3681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